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63" r:id="rId4"/>
    <p:sldId id="264" r:id="rId5"/>
    <p:sldId id="271" r:id="rId6"/>
    <p:sldId id="273" r:id="rId7"/>
    <p:sldId id="287" r:id="rId8"/>
    <p:sldId id="277" r:id="rId9"/>
    <p:sldId id="285" r:id="rId10"/>
    <p:sldId id="278" r:id="rId11"/>
    <p:sldId id="279" r:id="rId12"/>
    <p:sldId id="266" r:id="rId13"/>
    <p:sldId id="270" r:id="rId14"/>
    <p:sldId id="276" r:id="rId15"/>
    <p:sldId id="275" r:id="rId16"/>
    <p:sldId id="267" r:id="rId17"/>
    <p:sldId id="289" r:id="rId18"/>
    <p:sldId id="268" r:id="rId19"/>
    <p:sldId id="281" r:id="rId20"/>
    <p:sldId id="290" r:id="rId21"/>
    <p:sldId id="283" r:id="rId22"/>
    <p:sldId id="284" r:id="rId23"/>
    <p:sldId id="282" r:id="rId24"/>
    <p:sldId id="274" r:id="rId25"/>
    <p:sldId id="288" r:id="rId26"/>
    <p:sldId id="28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FF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1317" autoAdjust="0"/>
  </p:normalViewPr>
  <p:slideViewPr>
    <p:cSldViewPr snapToGrid="0">
      <p:cViewPr varScale="1">
        <p:scale>
          <a:sx n="74" d="100"/>
          <a:sy n="74" d="100"/>
        </p:scale>
        <p:origin x="25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B9369-B963-42A7-A5B5-2FAC2A90C5EA}" type="datetimeFigureOut">
              <a:rPr lang="zh-CN" altLang="en-US" smtClean="0"/>
              <a:t>2020-9-14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BDB6-98A8-48EF-99F1-56DA2A4E4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14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逻辑主线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133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广义环境变量包括饮食、起居、心理等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89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广义环境变量包括饮食、起居、心理等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880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30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98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系统学数学化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23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影响</a:t>
            </a:r>
            <a:r>
              <a:rPr lang="en-US" altLang="zh-CN" dirty="0"/>
              <a:t>=</a:t>
            </a:r>
            <a:r>
              <a:rPr lang="zh-CN" altLang="en-US" dirty="0"/>
              <a:t>关联</a:t>
            </a:r>
            <a:r>
              <a:rPr lang="en-US" altLang="zh-CN" dirty="0"/>
              <a:t>=</a:t>
            </a:r>
            <a:r>
              <a:rPr lang="zh-CN" altLang="en-US" dirty="0"/>
              <a:t>调控</a:t>
            </a:r>
            <a:r>
              <a:rPr lang="en-US" altLang="zh-CN" dirty="0"/>
              <a:t>=</a:t>
            </a:r>
            <a:r>
              <a:rPr lang="zh-CN" altLang="en-US" dirty="0"/>
              <a:t>改变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状态</a:t>
            </a:r>
            <a:r>
              <a:rPr lang="en-US" altLang="zh-CN" dirty="0"/>
              <a:t>=</a:t>
            </a:r>
            <a:r>
              <a:rPr lang="zh-CN" altLang="en-US" dirty="0"/>
              <a:t>结构，是不同层次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84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哲学争议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10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2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50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BDB6-98A8-48EF-99F1-56DA2A4E4B4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21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5429" y="339198"/>
            <a:ext cx="3351386" cy="3279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435429" y="720090"/>
            <a:ext cx="359555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51" y="6158749"/>
            <a:ext cx="1894249" cy="47551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50800"/>
          </a:effectLst>
        </p:spPr>
      </p:pic>
      <p:sp>
        <p:nvSpPr>
          <p:cNvPr id="6" name="文本框 5"/>
          <p:cNvSpPr txBox="1"/>
          <p:nvPr userDrawn="1"/>
        </p:nvSpPr>
        <p:spPr>
          <a:xfrm>
            <a:off x="435429" y="748314"/>
            <a:ext cx="3056801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4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China Systems Science Conference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8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3945836" y="2782957"/>
            <a:ext cx="373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6484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085563" y="4038225"/>
            <a:ext cx="3432460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Presenter/</a:t>
            </a:r>
            <a:r>
              <a:rPr lang="zh-CN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报告人</a:t>
            </a:r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zh-CN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叶梗梗</a:t>
            </a:r>
            <a:endParaRPr lang="en-US" altLang="zh-CN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Institution/</a:t>
            </a:r>
            <a:r>
              <a:rPr lang="zh-CN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单位</a:t>
            </a:r>
            <a:r>
              <a:rPr lang="en-US" altLang="zh-CN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zh-CN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独立研究者</a:t>
            </a:r>
            <a:endParaRPr lang="en-US" altLang="zh-CN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48679" y="2210905"/>
            <a:ext cx="7694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78643" y="3187973"/>
            <a:ext cx="3246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Session Code: A01</a:t>
            </a:r>
          </a:p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2020</a:t>
            </a:r>
            <a:r>
              <a:rPr lang="zh-CN" alt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  <a:r>
              <a:rPr lang="zh-CN" alt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r>
              <a:rPr lang="zh-CN" alt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日</a:t>
            </a:r>
            <a:r>
              <a:rPr lang="en-US" altLang="zh-CN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zh-CN" alt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周六</a:t>
            </a:r>
            <a:r>
              <a:rPr lang="en-US" altLang="zh-CN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13:45-14:00 </a:t>
            </a:r>
            <a:endParaRPr lang="zh-CN" alt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95BD9DF-9235-4894-B647-A8432CB5AEDC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0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0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84"/>
    </mc:Choice>
    <mc:Fallback xmlns="">
      <p:transition spd="slow" advTm="180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整体状态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53546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“把握系统的整体状态”</a:t>
            </a:r>
            <a:r>
              <a:rPr lang="en-US" altLang="zh-CN" sz="2800" b="1" dirty="0">
                <a:solidFill>
                  <a:schemeClr val="bg1"/>
                </a:solidFill>
              </a:rPr>
              <a:t>???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rgbClr val="FF0000"/>
                </a:solidFill>
              </a:rPr>
              <a:t>悖论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：</a:t>
            </a:r>
            <a:r>
              <a:rPr lang="zh-CN" altLang="en-US" sz="2800" b="1" dirty="0">
                <a:solidFill>
                  <a:schemeClr val="bg1"/>
                </a:solidFill>
              </a:rPr>
              <a:t>整体是不能直接观察和控制的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D51CF1-28EA-4119-B649-D681E5024E48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en-US" altLang="zh-CN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.2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星形: 七角 19">
            <a:extLst>
              <a:ext uri="{FF2B5EF4-FFF2-40B4-BE49-F238E27FC236}">
                <a16:creationId xmlns:a16="http://schemas.microsoft.com/office/drawing/2014/main" id="{A149C832-F8AC-414F-91E3-2954E7D276D8}"/>
              </a:ext>
            </a:extLst>
          </p:cNvPr>
          <p:cNvSpPr/>
          <p:nvPr/>
        </p:nvSpPr>
        <p:spPr>
          <a:xfrm>
            <a:off x="7045570" y="1722860"/>
            <a:ext cx="4700954" cy="332978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追求对系统的预测和控制能力！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59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77"/>
    </mc:Choice>
    <mc:Fallback xmlns="">
      <p:transition spd="slow" advTm="541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整体状态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8740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追求对系统的预测和控制能力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绝对的整体是“可望不可及的”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整体是相对的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0C7C585-870B-42F7-87E6-C27BE19EF980}"/>
              </a:ext>
            </a:extLst>
          </p:cNvPr>
          <p:cNvSpPr txBox="1"/>
          <p:nvPr/>
        </p:nvSpPr>
        <p:spPr>
          <a:xfrm>
            <a:off x="6509379" y="2218842"/>
            <a:ext cx="475370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三要素：</a:t>
            </a:r>
            <a:endParaRPr lang="en-US" altLang="zh-CN" dirty="0"/>
          </a:p>
          <a:p>
            <a:r>
              <a:rPr lang="zh-CN" altLang="en-US" dirty="0"/>
              <a:t>控制变量</a:t>
            </a:r>
            <a:r>
              <a:rPr lang="en-US" altLang="zh-CN" dirty="0"/>
              <a:t>: </a:t>
            </a:r>
            <a:r>
              <a:rPr lang="en-US" altLang="zh-CN" i="1" dirty="0"/>
              <a:t>C</a:t>
            </a:r>
          </a:p>
          <a:p>
            <a:r>
              <a:rPr lang="zh-CN" altLang="en-US" dirty="0"/>
              <a:t>目标变量</a:t>
            </a:r>
            <a:r>
              <a:rPr lang="en-US" altLang="zh-CN" dirty="0"/>
              <a:t>: </a:t>
            </a:r>
            <a:r>
              <a:rPr lang="en-US" altLang="zh-CN" i="1" dirty="0"/>
              <a:t>T</a:t>
            </a:r>
          </a:p>
          <a:p>
            <a:r>
              <a:rPr lang="zh-CN" altLang="en-US" dirty="0"/>
              <a:t>背景模型</a:t>
            </a:r>
            <a:r>
              <a:rPr lang="en-US" altLang="zh-CN" dirty="0"/>
              <a:t>: </a:t>
            </a:r>
            <a:r>
              <a:rPr lang="en-US" altLang="zh-CN" i="1" dirty="0"/>
              <a:t>M</a:t>
            </a:r>
            <a:endParaRPr lang="zh-CN" altLang="en-US" i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979C201-1C1C-4AC0-8A6B-38DF8F50BBF5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en-US" altLang="zh-CN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.3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70"/>
    </mc:Choice>
    <mc:Fallback xmlns="">
      <p:transition spd="slow" advTm="1262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9BCA59-9503-4633-ABEF-00B9A0C1AA66}"/>
              </a:ext>
            </a:extLst>
          </p:cNvPr>
          <p:cNvSpPr txBox="1"/>
          <p:nvPr/>
        </p:nvSpPr>
        <p:spPr>
          <a:xfrm>
            <a:off x="6357257" y="1766402"/>
            <a:ext cx="5085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整体系统的定义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整体状态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0000"/>
                </a:solidFill>
              </a:rPr>
              <a:t>宏观因果关系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列昂惕夫模型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均衡态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E7E1FE-F190-42CC-8248-64CC6BD9BC56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"/>
    </mc:Choice>
    <mc:Fallback xmlns="">
      <p:transition spd="slow" advTm="258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宏观因果关系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1801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对应概念：微观因果关系</a:t>
            </a:r>
            <a:r>
              <a:rPr lang="en-US" altLang="zh-CN" sz="2800" b="1" dirty="0">
                <a:solidFill>
                  <a:schemeClr val="bg1"/>
                </a:solidFill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</a:rPr>
              <a:t>传统意义的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bg1"/>
                </a:solidFill>
              </a:rPr>
              <a:t>Judea Pearl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BF5AFF4-3D27-4C8E-A6E4-70638AB54CDC}"/>
              </a:ext>
            </a:extLst>
          </p:cNvPr>
          <p:cNvCxnSpPr>
            <a:cxnSpLocks/>
            <a:stCxn id="4" idx="2"/>
            <a:endCxn id="7" idx="2"/>
          </p:cNvCxnSpPr>
          <p:nvPr/>
        </p:nvCxnSpPr>
        <p:spPr>
          <a:xfrm>
            <a:off x="7082973" y="2663139"/>
            <a:ext cx="2253195" cy="12201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6CA218A8-B11A-4D57-BA6E-153B6FA178E2}"/>
              </a:ext>
            </a:extLst>
          </p:cNvPr>
          <p:cNvSpPr/>
          <p:nvPr/>
        </p:nvSpPr>
        <p:spPr>
          <a:xfrm>
            <a:off x="7082973" y="2541127"/>
            <a:ext cx="232228" cy="244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BF228F5-BBCB-4A70-901F-F3443E4A3720}"/>
              </a:ext>
            </a:extLst>
          </p:cNvPr>
          <p:cNvSpPr/>
          <p:nvPr/>
        </p:nvSpPr>
        <p:spPr>
          <a:xfrm>
            <a:off x="9336168" y="2647265"/>
            <a:ext cx="246743" cy="2757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0A72BA5-7559-4302-A3C4-26E81EC21AD1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423938-5AAA-4EB8-95F1-27FC47DAEB87}"/>
              </a:ext>
            </a:extLst>
          </p:cNvPr>
          <p:cNvSpPr txBox="1"/>
          <p:nvPr/>
        </p:nvSpPr>
        <p:spPr>
          <a:xfrm>
            <a:off x="6676293" y="2002034"/>
            <a:ext cx="127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原因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3BDC32-F6DE-43A9-A4B0-9BC7A8F748F4}"/>
              </a:ext>
            </a:extLst>
          </p:cNvPr>
          <p:cNvSpPr txBox="1"/>
          <p:nvPr/>
        </p:nvSpPr>
        <p:spPr>
          <a:xfrm>
            <a:off x="9132277" y="2116108"/>
            <a:ext cx="127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结果</a:t>
            </a:r>
          </a:p>
        </p:txBody>
      </p:sp>
    </p:spTree>
    <p:extLst>
      <p:ext uri="{BB962C8B-B14F-4D97-AF65-F5344CB8AC3E}">
        <p14:creationId xmlns:p14="http://schemas.microsoft.com/office/powerpoint/2010/main" val="32924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6"/>
    </mc:Choice>
    <mc:Fallback xmlns="">
      <p:transition spd="slow" advTm="2150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宏观因果关系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BF5AFF4-3D27-4C8E-A6E4-70638AB54CDC}"/>
              </a:ext>
            </a:extLst>
          </p:cNvPr>
          <p:cNvCxnSpPr>
            <a:cxnSpLocks/>
            <a:stCxn id="4" idx="2"/>
            <a:endCxn id="7" idx="2"/>
          </p:cNvCxnSpPr>
          <p:nvPr/>
        </p:nvCxnSpPr>
        <p:spPr>
          <a:xfrm>
            <a:off x="7082973" y="2663139"/>
            <a:ext cx="2253195" cy="12201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6CA218A8-B11A-4D57-BA6E-153B6FA178E2}"/>
              </a:ext>
            </a:extLst>
          </p:cNvPr>
          <p:cNvSpPr/>
          <p:nvPr/>
        </p:nvSpPr>
        <p:spPr>
          <a:xfrm>
            <a:off x="7082973" y="2541127"/>
            <a:ext cx="232228" cy="244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BF228F5-BBCB-4A70-901F-F3443E4A3720}"/>
              </a:ext>
            </a:extLst>
          </p:cNvPr>
          <p:cNvSpPr/>
          <p:nvPr/>
        </p:nvSpPr>
        <p:spPr>
          <a:xfrm>
            <a:off x="9336168" y="2647265"/>
            <a:ext cx="246743" cy="2757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0F47F27-D9DC-4816-AB93-393A55B9B98E}"/>
              </a:ext>
            </a:extLst>
          </p:cNvPr>
          <p:cNvSpPr/>
          <p:nvPr/>
        </p:nvSpPr>
        <p:spPr>
          <a:xfrm>
            <a:off x="7579108" y="3809796"/>
            <a:ext cx="1851404" cy="16508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椭圆形 21">
            <a:extLst>
              <a:ext uri="{FF2B5EF4-FFF2-40B4-BE49-F238E27FC236}">
                <a16:creationId xmlns:a16="http://schemas.microsoft.com/office/drawing/2014/main" id="{1F11F1E2-50EB-4909-A91E-11A1502E982E}"/>
              </a:ext>
            </a:extLst>
          </p:cNvPr>
          <p:cNvSpPr/>
          <p:nvPr/>
        </p:nvSpPr>
        <p:spPr>
          <a:xfrm>
            <a:off x="10211632" y="3388016"/>
            <a:ext cx="1231464" cy="1073853"/>
          </a:xfrm>
          <a:prstGeom prst="wedgeEllipseCallout">
            <a:avLst>
              <a:gd name="adj1" fmla="val -115616"/>
              <a:gd name="adj2" fmla="val 58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zh-CN" altLang="en-US" sz="2400" b="1" dirty="0"/>
              <a:t>整体</a:t>
            </a:r>
            <a:endParaRPr lang="en-US" altLang="zh-CN" sz="2400" b="1" dirty="0"/>
          </a:p>
          <a:p>
            <a:pPr algn="ctr">
              <a:lnSpc>
                <a:spcPts val="2880"/>
              </a:lnSpc>
            </a:pPr>
            <a:r>
              <a:rPr lang="zh-CN" altLang="en-US" sz="2400" b="1" dirty="0"/>
              <a:t>系统</a:t>
            </a:r>
          </a:p>
        </p:txBody>
      </p:sp>
      <p:sp>
        <p:nvSpPr>
          <p:cNvPr id="24" name="对话气泡: 椭圆形 23">
            <a:extLst>
              <a:ext uri="{FF2B5EF4-FFF2-40B4-BE49-F238E27FC236}">
                <a16:creationId xmlns:a16="http://schemas.microsoft.com/office/drawing/2014/main" id="{F626EFF0-8B50-4E77-B311-274F9775CFF0}"/>
              </a:ext>
            </a:extLst>
          </p:cNvPr>
          <p:cNvSpPr/>
          <p:nvPr/>
        </p:nvSpPr>
        <p:spPr>
          <a:xfrm>
            <a:off x="10372413" y="1578122"/>
            <a:ext cx="1570547" cy="1085017"/>
          </a:xfrm>
          <a:prstGeom prst="wedgeEllipseCallout">
            <a:avLst>
              <a:gd name="adj1" fmla="val -99905"/>
              <a:gd name="adj2" fmla="val 5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zh-CN" altLang="en-US" sz="2400" b="1" dirty="0"/>
              <a:t>非整体</a:t>
            </a:r>
            <a:endParaRPr lang="en-US" altLang="zh-CN" sz="2400" b="1" dirty="0"/>
          </a:p>
          <a:p>
            <a:pPr algn="ctr">
              <a:lnSpc>
                <a:spcPts val="2880"/>
              </a:lnSpc>
            </a:pPr>
            <a:r>
              <a:rPr lang="zh-CN" altLang="en-US" sz="2400" b="1" dirty="0"/>
              <a:t>系统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756D704-1A44-464F-A5C1-7C1AE2366604}"/>
              </a:ext>
            </a:extLst>
          </p:cNvPr>
          <p:cNvCxnSpPr>
            <a:cxnSpLocks/>
            <a:stCxn id="4" idx="5"/>
            <a:endCxn id="21" idx="1"/>
          </p:cNvCxnSpPr>
          <p:nvPr/>
        </p:nvCxnSpPr>
        <p:spPr>
          <a:xfrm>
            <a:off x="7281192" y="2749415"/>
            <a:ext cx="569048" cy="130214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390CF19-055C-455D-B9AD-41E2193DB4E1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en-US" altLang="zh-CN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.1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27EDD25-F6C8-4DDE-B106-BC10335E4530}"/>
              </a:ext>
            </a:extLst>
          </p:cNvPr>
          <p:cNvSpPr txBox="1"/>
          <p:nvPr/>
        </p:nvSpPr>
        <p:spPr>
          <a:xfrm>
            <a:off x="928914" y="2203453"/>
            <a:ext cx="41801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对应概念：微观因果关系</a:t>
            </a:r>
            <a:r>
              <a:rPr lang="en-US" altLang="zh-CN" sz="2800" b="1" dirty="0">
                <a:solidFill>
                  <a:schemeClr val="bg1"/>
                </a:solidFill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</a:rPr>
              <a:t>传统意义的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bg1"/>
                </a:solidFill>
              </a:rPr>
              <a:t>Judea Pearl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6512C57-888C-426B-A22A-8FBBB7DF8EE2}"/>
              </a:ext>
            </a:extLst>
          </p:cNvPr>
          <p:cNvSpPr txBox="1"/>
          <p:nvPr/>
        </p:nvSpPr>
        <p:spPr>
          <a:xfrm>
            <a:off x="6676293" y="2002034"/>
            <a:ext cx="127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原因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20848B-89C3-429C-BF33-BEBC90AC988E}"/>
              </a:ext>
            </a:extLst>
          </p:cNvPr>
          <p:cNvSpPr txBox="1"/>
          <p:nvPr/>
        </p:nvSpPr>
        <p:spPr>
          <a:xfrm>
            <a:off x="9132277" y="2116108"/>
            <a:ext cx="127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2017976-6AE0-401E-AB4D-0468E25514AC}"/>
              </a:ext>
            </a:extLst>
          </p:cNvPr>
          <p:cNvSpPr txBox="1"/>
          <p:nvPr/>
        </p:nvSpPr>
        <p:spPr>
          <a:xfrm>
            <a:off x="8024252" y="4399449"/>
            <a:ext cx="127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结果</a:t>
            </a:r>
          </a:p>
        </p:txBody>
      </p:sp>
    </p:spTree>
    <p:extLst>
      <p:ext uri="{BB962C8B-B14F-4D97-AF65-F5344CB8AC3E}">
        <p14:creationId xmlns:p14="http://schemas.microsoft.com/office/powerpoint/2010/main" val="38155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15"/>
    </mc:Choice>
    <mc:Fallback xmlns="">
      <p:transition spd="slow" advTm="9441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宏观因果关系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573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在复杂系统研究中套用微观因果关系存在</a:t>
            </a:r>
            <a:r>
              <a:rPr lang="zh-CN" altLang="en-US" sz="2800" b="1" dirty="0">
                <a:solidFill>
                  <a:srgbClr val="FF0000"/>
                </a:solidFill>
              </a:rPr>
              <a:t>概念性和系统性的偏差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BF5AFF4-3D27-4C8E-A6E4-70638AB54CDC}"/>
              </a:ext>
            </a:extLst>
          </p:cNvPr>
          <p:cNvCxnSpPr>
            <a:cxnSpLocks/>
            <a:stCxn id="4" idx="2"/>
            <a:endCxn id="7" idx="2"/>
          </p:cNvCxnSpPr>
          <p:nvPr/>
        </p:nvCxnSpPr>
        <p:spPr>
          <a:xfrm>
            <a:off x="7082973" y="2663139"/>
            <a:ext cx="2253195" cy="12201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6CA218A8-B11A-4D57-BA6E-153B6FA178E2}"/>
              </a:ext>
            </a:extLst>
          </p:cNvPr>
          <p:cNvSpPr/>
          <p:nvPr/>
        </p:nvSpPr>
        <p:spPr>
          <a:xfrm>
            <a:off x="7082973" y="2541127"/>
            <a:ext cx="232228" cy="244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BF228F5-BBCB-4A70-901F-F3443E4A3720}"/>
              </a:ext>
            </a:extLst>
          </p:cNvPr>
          <p:cNvSpPr/>
          <p:nvPr/>
        </p:nvSpPr>
        <p:spPr>
          <a:xfrm>
            <a:off x="9336168" y="2647265"/>
            <a:ext cx="246743" cy="2757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0F47F27-D9DC-4816-AB93-393A55B9B98E}"/>
              </a:ext>
            </a:extLst>
          </p:cNvPr>
          <p:cNvSpPr/>
          <p:nvPr/>
        </p:nvSpPr>
        <p:spPr>
          <a:xfrm>
            <a:off x="7579108" y="3809796"/>
            <a:ext cx="1851404" cy="16508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对话气泡: 椭圆形 23">
            <a:extLst>
              <a:ext uri="{FF2B5EF4-FFF2-40B4-BE49-F238E27FC236}">
                <a16:creationId xmlns:a16="http://schemas.microsoft.com/office/drawing/2014/main" id="{F626EFF0-8B50-4E77-B311-274F9775CFF0}"/>
              </a:ext>
            </a:extLst>
          </p:cNvPr>
          <p:cNvSpPr/>
          <p:nvPr/>
        </p:nvSpPr>
        <p:spPr>
          <a:xfrm>
            <a:off x="10372413" y="1578122"/>
            <a:ext cx="1570547" cy="1085017"/>
          </a:xfrm>
          <a:prstGeom prst="wedgeEllipseCallout">
            <a:avLst>
              <a:gd name="adj1" fmla="val -99905"/>
              <a:gd name="adj2" fmla="val 5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zh-CN" altLang="en-US" sz="2400" b="1" dirty="0"/>
              <a:t>非整体</a:t>
            </a:r>
            <a:endParaRPr lang="en-US" altLang="zh-CN" sz="2400" b="1" dirty="0"/>
          </a:p>
          <a:p>
            <a:pPr algn="ctr">
              <a:lnSpc>
                <a:spcPts val="2880"/>
              </a:lnSpc>
            </a:pPr>
            <a:r>
              <a:rPr lang="zh-CN" altLang="en-US" sz="2400" b="1" dirty="0"/>
              <a:t>系统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756D704-1A44-464F-A5C1-7C1AE2366604}"/>
              </a:ext>
            </a:extLst>
          </p:cNvPr>
          <p:cNvCxnSpPr>
            <a:cxnSpLocks/>
            <a:stCxn id="4" idx="5"/>
            <a:endCxn id="21" idx="1"/>
          </p:cNvCxnSpPr>
          <p:nvPr/>
        </p:nvCxnSpPr>
        <p:spPr>
          <a:xfrm>
            <a:off x="7281192" y="2749415"/>
            <a:ext cx="569048" cy="130214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6783DE87-6B9A-4920-ACE1-E390D9EEBAB9}"/>
              </a:ext>
            </a:extLst>
          </p:cNvPr>
          <p:cNvSpPr/>
          <p:nvPr/>
        </p:nvSpPr>
        <p:spPr>
          <a:xfrm>
            <a:off x="10211632" y="3388016"/>
            <a:ext cx="1231464" cy="1073853"/>
          </a:xfrm>
          <a:prstGeom prst="wedgeEllipseCallout">
            <a:avLst>
              <a:gd name="adj1" fmla="val -115616"/>
              <a:gd name="adj2" fmla="val 58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r>
              <a:rPr lang="zh-CN" altLang="en-US" sz="2400" b="1" dirty="0"/>
              <a:t>整体</a:t>
            </a:r>
            <a:endParaRPr lang="en-US" altLang="zh-CN" sz="2400" b="1" dirty="0"/>
          </a:p>
          <a:p>
            <a:pPr algn="ctr">
              <a:lnSpc>
                <a:spcPts val="2880"/>
              </a:lnSpc>
            </a:pPr>
            <a:r>
              <a:rPr lang="zh-CN" altLang="en-US" sz="2400" b="1" dirty="0"/>
              <a:t>系统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F6A578B-070E-41FB-A2E8-7B133E54FD34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en-US" altLang="zh-CN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.2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6566FB2-AF87-4DAC-911E-BB24BE0CB35C}"/>
              </a:ext>
            </a:extLst>
          </p:cNvPr>
          <p:cNvSpPr txBox="1"/>
          <p:nvPr/>
        </p:nvSpPr>
        <p:spPr>
          <a:xfrm>
            <a:off x="6676293" y="2002034"/>
            <a:ext cx="127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原因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EA8FBB-62F6-41D5-881A-A8A041EB642E}"/>
              </a:ext>
            </a:extLst>
          </p:cNvPr>
          <p:cNvSpPr txBox="1"/>
          <p:nvPr/>
        </p:nvSpPr>
        <p:spPr>
          <a:xfrm>
            <a:off x="9132277" y="2116108"/>
            <a:ext cx="127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结果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AAE709-3C65-4B92-AE77-7504586B308C}"/>
              </a:ext>
            </a:extLst>
          </p:cNvPr>
          <p:cNvSpPr txBox="1"/>
          <p:nvPr/>
        </p:nvSpPr>
        <p:spPr>
          <a:xfrm>
            <a:off x="8024252" y="4399449"/>
            <a:ext cx="127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结果</a:t>
            </a:r>
          </a:p>
        </p:txBody>
      </p:sp>
    </p:spTree>
    <p:extLst>
      <p:ext uri="{BB962C8B-B14F-4D97-AF65-F5344CB8AC3E}">
        <p14:creationId xmlns:p14="http://schemas.microsoft.com/office/powerpoint/2010/main" val="21243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83"/>
    </mc:Choice>
    <mc:Fallback xmlns="">
      <p:transition spd="slow" advTm="2148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9BCA59-9503-4633-ABEF-00B9A0C1AA66}"/>
              </a:ext>
            </a:extLst>
          </p:cNvPr>
          <p:cNvSpPr txBox="1"/>
          <p:nvPr/>
        </p:nvSpPr>
        <p:spPr>
          <a:xfrm>
            <a:off x="6357257" y="1766402"/>
            <a:ext cx="5085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整体系统的定义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整体状态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宏观因果关系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0000"/>
                </a:solidFill>
              </a:rPr>
              <a:t>列昂惕夫模型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均衡态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D94154-96D3-4DC3-BD38-322630355285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08"/>
    </mc:Choice>
    <mc:Fallback xmlns="">
      <p:transition spd="slow" advTm="7570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列昂惕夫模型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DFB9F6-1D3F-4311-9F0F-337C2DDF7C4D}"/>
              </a:ext>
            </a:extLst>
          </p:cNvPr>
          <p:cNvSpPr txBox="1"/>
          <p:nvPr/>
        </p:nvSpPr>
        <p:spPr>
          <a:xfrm>
            <a:off x="6096000" y="1903561"/>
            <a:ext cx="494713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源于经济学投入产出模型</a:t>
            </a:r>
            <a:r>
              <a:rPr lang="en-US" altLang="zh-CN" sz="2800" b="1" dirty="0">
                <a:solidFill>
                  <a:schemeClr val="bg1"/>
                </a:solidFill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</a:rPr>
              <a:t>微观经济与宏观经济之间的数量关系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微观因果关系与宏观因果关系之间的数量关系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D94154-96D3-4DC3-BD38-322630355285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08"/>
    </mc:Choice>
    <mc:Fallback xmlns="">
      <p:transition spd="slow" advTm="7570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9BCA59-9503-4633-ABEF-00B9A0C1AA66}"/>
              </a:ext>
            </a:extLst>
          </p:cNvPr>
          <p:cNvSpPr txBox="1"/>
          <p:nvPr/>
        </p:nvSpPr>
        <p:spPr>
          <a:xfrm>
            <a:off x="6357257" y="1766402"/>
            <a:ext cx="50858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整体系统的定义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整体状态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宏观因果关系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列昂惕夫模型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0000"/>
                </a:solidFill>
              </a:rPr>
              <a:t>均衡态理论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13F7E9-EC69-4DBB-988F-3B6C2696DB9A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8"/>
    </mc:Choice>
    <mc:Fallback xmlns="">
      <p:transition spd="slow" advTm="337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均衡态理论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18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优化与均衡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430E348-18E0-496B-94D7-0E7140E3B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91" y="1789285"/>
            <a:ext cx="5327966" cy="42789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B7E8C97-FA18-48B2-9317-FCEDB21795F1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650"/>
    </mc:Choice>
    <mc:Fallback xmlns="">
      <p:transition spd="slow" advTm="3066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主要讲述内容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9BCA59-9503-4633-ABEF-00B9A0C1AA66}"/>
              </a:ext>
            </a:extLst>
          </p:cNvPr>
          <p:cNvSpPr txBox="1"/>
          <p:nvPr/>
        </p:nvSpPr>
        <p:spPr>
          <a:xfrm>
            <a:off x="6357257" y="1766402"/>
            <a:ext cx="5085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整体系统的定义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整体状态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宏观因果关系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列昂惕夫模型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均衡态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B9BF37-B1E6-49AD-875C-5A7D2C960D38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3"/>
    </mc:Choice>
    <mc:Fallback xmlns="">
      <p:transition spd="slow" advTm="1837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均衡态理论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18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人体</a:t>
            </a:r>
            <a:r>
              <a:rPr lang="en-US" altLang="zh-CN" sz="2800" b="1" dirty="0">
                <a:solidFill>
                  <a:schemeClr val="bg1"/>
                </a:solidFill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</a:rPr>
              <a:t>广义</a:t>
            </a:r>
            <a:r>
              <a:rPr lang="en-US" altLang="zh-CN" sz="2800" b="1" dirty="0">
                <a:solidFill>
                  <a:schemeClr val="bg1"/>
                </a:solidFill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</a:rPr>
              <a:t>环境变量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7E8C97-FA18-48B2-9317-FCEDB21795F1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BB3748-1EF2-4D13-AC99-11E7E912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59" y="1733376"/>
            <a:ext cx="4626427" cy="4407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00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650"/>
    </mc:Choice>
    <mc:Fallback>
      <p:transition spd="slow" advTm="30665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均衡态理论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18011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优化与均衡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稳定与非稳定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430E348-18E0-496B-94D7-0E7140E3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91" y="1789285"/>
            <a:ext cx="5327966" cy="42789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8C576DA-8C76-4C75-AC73-5056D964E417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r>
              <a:rPr lang="en-US" altLang="zh-CN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.1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"/>
    </mc:Choice>
    <mc:Fallback xmlns="">
      <p:transition spd="slow" advTm="339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均衡态理论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18011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稳定与非稳定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矛盾冲突与权衡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430E348-18E0-496B-94D7-0E7140E3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91" y="1789285"/>
            <a:ext cx="5327966" cy="42789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1750DEC-C70A-4E97-A0EA-1758B2A44762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r>
              <a:rPr lang="en-US" altLang="zh-CN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.2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"/>
    </mc:Choice>
    <mc:Fallback xmlns="">
      <p:transition spd="slow" advTm="218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均衡态理论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180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rgbClr val="FF0000"/>
                </a:solidFill>
              </a:rPr>
              <a:t>均衡度</a:t>
            </a:r>
            <a:r>
              <a:rPr lang="en-US" altLang="zh-CN" sz="2800" b="1" dirty="0">
                <a:solidFill>
                  <a:schemeClr val="bg1"/>
                </a:solidFill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</a:rPr>
              <a:t>对系统均衡程度的量化度量</a:t>
            </a:r>
            <a:r>
              <a:rPr lang="en-US" altLang="zh-CN" sz="2800" b="1" dirty="0">
                <a:solidFill>
                  <a:schemeClr val="bg1"/>
                </a:solidFill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</a:rPr>
              <a:t>适应性供需关系模型</a:t>
            </a:r>
            <a:r>
              <a:rPr lang="en-US" altLang="zh-CN" sz="2800" b="1" dirty="0">
                <a:solidFill>
                  <a:schemeClr val="bg1"/>
                </a:solidFill>
              </a:rPr>
              <a:t>)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430E348-18E0-496B-94D7-0E7140E3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91" y="1789285"/>
            <a:ext cx="5327966" cy="42789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FD21AB8-074B-4C53-86E8-FB8DE3798C82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r>
              <a:rPr lang="en-US" altLang="zh-CN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.3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98"/>
    </mc:Choice>
    <mc:Fallback xmlns="">
      <p:transition spd="slow" advTm="16579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理论成果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9BCA59-9503-4633-ABEF-00B9A0C1AA66}"/>
              </a:ext>
            </a:extLst>
          </p:cNvPr>
          <p:cNvSpPr txBox="1"/>
          <p:nvPr/>
        </p:nvSpPr>
        <p:spPr>
          <a:xfrm>
            <a:off x="748904" y="2059251"/>
            <a:ext cx="637761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逻辑简洁化、思路清晰化、概念严谨化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基础概念</a:t>
            </a:r>
            <a:r>
              <a:rPr lang="en-US" altLang="zh-CN" sz="2800" b="1" dirty="0">
                <a:solidFill>
                  <a:schemeClr val="bg1"/>
                </a:solidFill>
              </a:rPr>
              <a:t>—&gt;</a:t>
            </a:r>
            <a:r>
              <a:rPr lang="zh-CN" altLang="en-US" sz="2800" b="1" dirty="0">
                <a:solidFill>
                  <a:schemeClr val="bg1"/>
                </a:solidFill>
              </a:rPr>
              <a:t>构建逻辑体系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79FAFC-FDF5-42DD-BE63-DC746859E099}"/>
              </a:ext>
            </a:extLst>
          </p:cNvPr>
          <p:cNvSpPr/>
          <p:nvPr/>
        </p:nvSpPr>
        <p:spPr>
          <a:xfrm>
            <a:off x="7918927" y="4550365"/>
            <a:ext cx="164523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整体系统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BB8358-06F3-4CA8-91A8-6EFBBE16973E}"/>
              </a:ext>
            </a:extLst>
          </p:cNvPr>
          <p:cNvSpPr/>
          <p:nvPr/>
        </p:nvSpPr>
        <p:spPr>
          <a:xfrm>
            <a:off x="8364516" y="3962475"/>
            <a:ext cx="239155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宏观因果关系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710CA5-4419-4090-B502-D2A9758712BC}"/>
              </a:ext>
            </a:extLst>
          </p:cNvPr>
          <p:cNvSpPr/>
          <p:nvPr/>
        </p:nvSpPr>
        <p:spPr>
          <a:xfrm>
            <a:off x="8915532" y="5135140"/>
            <a:ext cx="109024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系统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7A00503-A926-4AE2-868E-74D943DE76B5}"/>
              </a:ext>
            </a:extLst>
          </p:cNvPr>
          <p:cNvSpPr/>
          <p:nvPr/>
        </p:nvSpPr>
        <p:spPr>
          <a:xfrm>
            <a:off x="7827148" y="5135140"/>
            <a:ext cx="109024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关系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BD82C17-00C2-4D80-92AD-190A3728DACE}"/>
              </a:ext>
            </a:extLst>
          </p:cNvPr>
          <p:cNvSpPr/>
          <p:nvPr/>
        </p:nvSpPr>
        <p:spPr>
          <a:xfrm>
            <a:off x="9560295" y="4550364"/>
            <a:ext cx="164523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整体状态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D95EDE8-A31C-45E4-A17A-7287BCE4198D}"/>
              </a:ext>
            </a:extLst>
          </p:cNvPr>
          <p:cNvSpPr/>
          <p:nvPr/>
        </p:nvSpPr>
        <p:spPr>
          <a:xfrm>
            <a:off x="8283415" y="2795581"/>
            <a:ext cx="126423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均衡态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D574283-6D12-4F7C-A81A-EF6237FEA6F6}"/>
              </a:ext>
            </a:extLst>
          </p:cNvPr>
          <p:cNvSpPr/>
          <p:nvPr/>
        </p:nvSpPr>
        <p:spPr>
          <a:xfrm>
            <a:off x="9519744" y="2795580"/>
            <a:ext cx="126423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均衡度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EAAAED-64E1-42E5-8DB8-5619F641B3E7}"/>
              </a:ext>
            </a:extLst>
          </p:cNvPr>
          <p:cNvSpPr/>
          <p:nvPr/>
        </p:nvSpPr>
        <p:spPr>
          <a:xfrm>
            <a:off x="10005778" y="5130736"/>
            <a:ext cx="1342421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子系统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24D3D98-3943-4AD6-98CF-C1D35436C9BB}"/>
              </a:ext>
            </a:extLst>
          </p:cNvPr>
          <p:cNvSpPr/>
          <p:nvPr/>
        </p:nvSpPr>
        <p:spPr>
          <a:xfrm>
            <a:off x="8364515" y="3374585"/>
            <a:ext cx="239155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列昂惕夫模型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2154B4-A796-4E08-8ECA-49025885D9FF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0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19"/>
    </mc:Choice>
    <mc:Fallback xmlns="">
      <p:transition spd="slow" advTm="15341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实用性成果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9BCA59-9503-4633-ABEF-00B9A0C1AA66}"/>
              </a:ext>
            </a:extLst>
          </p:cNvPr>
          <p:cNvSpPr txBox="1"/>
          <p:nvPr/>
        </p:nvSpPr>
        <p:spPr>
          <a:xfrm>
            <a:off x="748904" y="2059251"/>
            <a:ext cx="50858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解释和量化了一些传统医学的基本概念和理论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新的概念、原理、策略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2154B4-A796-4E08-8ECA-49025885D9FF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F1E37F-46A6-4DB9-8203-0288E87C351C}"/>
              </a:ext>
            </a:extLst>
          </p:cNvPr>
          <p:cNvSpPr txBox="1"/>
          <p:nvPr/>
        </p:nvSpPr>
        <p:spPr>
          <a:xfrm>
            <a:off x="5924551" y="2059251"/>
            <a:ext cx="5779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人体的结构层次、均衡度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传统医学</a:t>
            </a:r>
            <a:r>
              <a:rPr lang="en-US" altLang="zh-CN" sz="2800" b="1" dirty="0">
                <a:solidFill>
                  <a:schemeClr val="bg1"/>
                </a:solidFill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</a:rPr>
              <a:t>均衡态</a:t>
            </a:r>
            <a:r>
              <a:rPr lang="en-US" altLang="zh-CN" sz="2800" b="1" dirty="0">
                <a:solidFill>
                  <a:schemeClr val="bg1"/>
                </a:solidFill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</a:rPr>
              <a:t>理论的适用范围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药效与环境因素的等效性假说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六种药效分类、四种治愈分类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药效导向</a:t>
            </a:r>
            <a:r>
              <a:rPr lang="en-US" altLang="zh-CN" sz="2800" b="1" dirty="0">
                <a:solidFill>
                  <a:schemeClr val="bg1"/>
                </a:solidFill>
              </a:rPr>
              <a:t>(vs.</a:t>
            </a:r>
            <a:r>
              <a:rPr lang="zh-CN" altLang="en-US" sz="2800" b="1" dirty="0">
                <a:solidFill>
                  <a:schemeClr val="bg1"/>
                </a:solidFill>
              </a:rPr>
              <a:t>疗效导向</a:t>
            </a:r>
            <a:r>
              <a:rPr lang="en-US" altLang="zh-CN" sz="2800" b="1" dirty="0">
                <a:solidFill>
                  <a:schemeClr val="bg1"/>
                </a:solidFill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</a:rPr>
              <a:t>的研发策略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自相似体假说、人体信息分布原理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系统信息的投影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zh-CN" altLang="en-US" sz="2800" b="1" dirty="0">
                <a:solidFill>
                  <a:schemeClr val="bg1"/>
                </a:solidFill>
              </a:rPr>
              <a:t>医学理论的架构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7827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19"/>
    </mc:Choice>
    <mc:Fallback xmlns="">
      <p:transition spd="slow" advTm="15341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9BCA59-9503-4633-ABEF-00B9A0C1AA66}"/>
              </a:ext>
            </a:extLst>
          </p:cNvPr>
          <p:cNvSpPr txBox="1"/>
          <p:nvPr/>
        </p:nvSpPr>
        <p:spPr>
          <a:xfrm>
            <a:off x="7264124" y="1416185"/>
            <a:ext cx="4918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00B0F0"/>
                </a:solidFill>
              </a:rPr>
              <a:t>谢谢！</a:t>
            </a:r>
            <a:endParaRPr lang="en-US" altLang="zh-CN" sz="7200" b="1" dirty="0">
              <a:solidFill>
                <a:srgbClr val="00B0F0"/>
              </a:solidFill>
            </a:endParaRPr>
          </a:p>
          <a:p>
            <a:r>
              <a:rPr lang="zh-CN" altLang="en-US" sz="7200" b="1" dirty="0">
                <a:solidFill>
                  <a:srgbClr val="00B0F0"/>
                </a:solidFill>
              </a:rPr>
              <a:t>欢迎提问</a:t>
            </a:r>
            <a:endParaRPr lang="en-US" altLang="zh-CN" sz="7200" b="1" dirty="0">
              <a:solidFill>
                <a:srgbClr val="00B0F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BFC1F2-6A90-4638-87C0-437DEC1EEFDC}"/>
              </a:ext>
            </a:extLst>
          </p:cNvPr>
          <p:cNvSpPr/>
          <p:nvPr/>
        </p:nvSpPr>
        <p:spPr>
          <a:xfrm>
            <a:off x="9525" y="3868615"/>
            <a:ext cx="4961060" cy="2989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97DD09B-461E-44DF-AD44-2B8337E1045F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093A6F-7C36-4CEC-9ABC-10ADB7023B79}"/>
              </a:ext>
            </a:extLst>
          </p:cNvPr>
          <p:cNvSpPr txBox="1"/>
          <p:nvPr/>
        </p:nvSpPr>
        <p:spPr>
          <a:xfrm>
            <a:off x="7221417" y="3609777"/>
            <a:ext cx="418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</a:rPr>
              <a:t>vegpeking@gmail.com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CA77C0-FE38-4AF1-82F1-B929CA45A1E1}"/>
              </a:ext>
            </a:extLst>
          </p:cNvPr>
          <p:cNvSpPr txBox="1"/>
          <p:nvPr/>
        </p:nvSpPr>
        <p:spPr>
          <a:xfrm>
            <a:off x="748904" y="2059251"/>
            <a:ext cx="5175647" cy="99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800" b="1" dirty="0">
                <a:solidFill>
                  <a:schemeClr val="bg1"/>
                </a:solidFill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</a:rPr>
              <a:t>微妙的均衡</a:t>
            </a:r>
            <a:r>
              <a:rPr lang="en-US" altLang="zh-CN" sz="2800" b="1" dirty="0">
                <a:solidFill>
                  <a:schemeClr val="bg1"/>
                </a:solidFill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</a:rPr>
              <a:t>传统医学理论的系统学诠释</a:t>
            </a:r>
            <a:r>
              <a:rPr lang="en-US" altLang="zh-CN" sz="2800" b="1" dirty="0">
                <a:solidFill>
                  <a:schemeClr val="bg1"/>
                </a:solidFill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35624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1"/>
    </mc:Choice>
    <mc:Fallback xmlns="">
      <p:transition spd="slow" advTm="70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9BCA59-9503-4633-ABEF-00B9A0C1AA66}"/>
              </a:ext>
            </a:extLst>
          </p:cNvPr>
          <p:cNvSpPr txBox="1"/>
          <p:nvPr/>
        </p:nvSpPr>
        <p:spPr>
          <a:xfrm>
            <a:off x="6357257" y="1766402"/>
            <a:ext cx="5085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0000"/>
                </a:solidFill>
              </a:rPr>
              <a:t>整体系统的定义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整体状态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宏观因果关系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列昂惕夫模型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均衡态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F33E7F8-F090-4CDE-8DF4-34F2A4BC226D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5"/>
    </mc:Choice>
    <mc:Fallback xmlns="">
      <p:transition spd="slow" advTm="117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整体系统的定义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3" y="2203453"/>
            <a:ext cx="5075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整体系统做为单独的个体，只受系统环境的</a:t>
            </a:r>
            <a:r>
              <a:rPr lang="zh-CN" altLang="en-US" sz="2800" b="1" dirty="0">
                <a:solidFill>
                  <a:srgbClr val="0070C0"/>
                </a:solidFill>
              </a:rPr>
              <a:t>影响</a:t>
            </a:r>
            <a:r>
              <a:rPr lang="zh-CN" altLang="en-US" sz="2800" b="1" dirty="0">
                <a:solidFill>
                  <a:schemeClr val="bg1"/>
                </a:solidFill>
              </a:rPr>
              <a:t>，其对外界环境无影响。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0221BDA-0CF8-4CCA-92DE-8A6AEEE331E5}"/>
              </a:ext>
            </a:extLst>
          </p:cNvPr>
          <p:cNvSpPr/>
          <p:nvPr/>
        </p:nvSpPr>
        <p:spPr>
          <a:xfrm>
            <a:off x="7082973" y="2467429"/>
            <a:ext cx="3145821" cy="294903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50EF732-F086-405F-9674-AAB1EF9DEC9E}"/>
              </a:ext>
            </a:extLst>
          </p:cNvPr>
          <p:cNvCxnSpPr>
            <a:cxnSpLocks/>
            <a:stCxn id="31" idx="5"/>
            <a:endCxn id="30" idx="1"/>
          </p:cNvCxnSpPr>
          <p:nvPr/>
        </p:nvCxnSpPr>
        <p:spPr>
          <a:xfrm>
            <a:off x="7293581" y="2186746"/>
            <a:ext cx="797980" cy="9582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7E5113E-004C-4896-B8C6-EE038429A7BD}"/>
              </a:ext>
            </a:extLst>
          </p:cNvPr>
          <p:cNvCxnSpPr>
            <a:cxnSpLocks/>
            <a:stCxn id="30" idx="5"/>
            <a:endCxn id="32" idx="1"/>
          </p:cNvCxnSpPr>
          <p:nvPr/>
        </p:nvCxnSpPr>
        <p:spPr>
          <a:xfrm>
            <a:off x="8266034" y="3339945"/>
            <a:ext cx="1114427" cy="32394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A0137F03-B3A4-4B57-9EA5-7B1864BA16C1}"/>
              </a:ext>
            </a:extLst>
          </p:cNvPr>
          <p:cNvCxnSpPr>
            <a:cxnSpLocks/>
            <a:stCxn id="32" idx="2"/>
            <a:endCxn id="34" idx="6"/>
          </p:cNvCxnSpPr>
          <p:nvPr/>
        </p:nvCxnSpPr>
        <p:spPr>
          <a:xfrm flipH="1">
            <a:off x="8200717" y="3761393"/>
            <a:ext cx="1143609" cy="565105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D26C98B-D0DE-4B5E-8CFD-03BF769066C4}"/>
              </a:ext>
            </a:extLst>
          </p:cNvPr>
          <p:cNvCxnSpPr>
            <a:cxnSpLocks/>
            <a:stCxn id="34" idx="5"/>
            <a:endCxn id="35" idx="2"/>
          </p:cNvCxnSpPr>
          <p:nvPr/>
        </p:nvCxnSpPr>
        <p:spPr>
          <a:xfrm>
            <a:off x="8164582" y="4423997"/>
            <a:ext cx="969135" cy="23329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9042EAA7-BFF7-43C6-80B9-B42045E5454C}"/>
              </a:ext>
            </a:extLst>
          </p:cNvPr>
          <p:cNvSpPr/>
          <p:nvPr/>
        </p:nvSpPr>
        <p:spPr>
          <a:xfrm>
            <a:off x="8055426" y="3104560"/>
            <a:ext cx="246743" cy="275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1D39627D-BF56-4E5C-A869-89E768D8258F}"/>
              </a:ext>
            </a:extLst>
          </p:cNvPr>
          <p:cNvSpPr/>
          <p:nvPr/>
        </p:nvSpPr>
        <p:spPr>
          <a:xfrm>
            <a:off x="7082973" y="1951361"/>
            <a:ext cx="246743" cy="2757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281078A-3FBC-46DB-8557-F9CFE18A4373}"/>
              </a:ext>
            </a:extLst>
          </p:cNvPr>
          <p:cNvSpPr/>
          <p:nvPr/>
        </p:nvSpPr>
        <p:spPr>
          <a:xfrm>
            <a:off x="9344326" y="3623507"/>
            <a:ext cx="246743" cy="275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CE85BBE1-FFEB-428B-B15D-20ED49D73E69}"/>
              </a:ext>
            </a:extLst>
          </p:cNvPr>
          <p:cNvSpPr/>
          <p:nvPr/>
        </p:nvSpPr>
        <p:spPr>
          <a:xfrm>
            <a:off x="7953974" y="4188612"/>
            <a:ext cx="246743" cy="275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A7B8CDF5-061A-4EAF-AB79-6AB86C869030}"/>
              </a:ext>
            </a:extLst>
          </p:cNvPr>
          <p:cNvSpPr/>
          <p:nvPr/>
        </p:nvSpPr>
        <p:spPr>
          <a:xfrm>
            <a:off x="9133717" y="4519405"/>
            <a:ext cx="246743" cy="275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18126DB-FFFF-4F59-81F8-68662E8C0F6C}"/>
              </a:ext>
            </a:extLst>
          </p:cNvPr>
          <p:cNvSpPr/>
          <p:nvPr/>
        </p:nvSpPr>
        <p:spPr>
          <a:xfrm>
            <a:off x="10958891" y="2609291"/>
            <a:ext cx="246743" cy="2757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BA7880-EB76-43CC-B1E4-E5FB35539C21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26"/>
    </mc:Choice>
    <mc:Fallback xmlns="">
      <p:transition spd="slow" advTm="8612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整体系统的定义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961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整体系统做为单独的个体，只受系统环境的</a:t>
            </a:r>
            <a:r>
              <a:rPr lang="zh-CN" altLang="en-US" sz="2800" b="1" dirty="0">
                <a:solidFill>
                  <a:srgbClr val="0070C0"/>
                </a:solidFill>
              </a:rPr>
              <a:t>影响</a:t>
            </a:r>
            <a:r>
              <a:rPr lang="zh-CN" altLang="en-US" sz="2800" b="1" dirty="0">
                <a:solidFill>
                  <a:schemeClr val="bg1"/>
                </a:solidFill>
              </a:rPr>
              <a:t>，其对外界环境无影响。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2E14B1F-BC91-46C7-9CC5-0A0A98878BE9}"/>
              </a:ext>
            </a:extLst>
          </p:cNvPr>
          <p:cNvGrpSpPr/>
          <p:nvPr/>
        </p:nvGrpSpPr>
        <p:grpSpPr>
          <a:xfrm>
            <a:off x="7082973" y="1951361"/>
            <a:ext cx="4122661" cy="3465107"/>
            <a:chOff x="7082973" y="1951361"/>
            <a:chExt cx="4122661" cy="346510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0999588-2ECC-4AC8-B9C3-D2908EC18562}"/>
                </a:ext>
              </a:extLst>
            </p:cNvPr>
            <p:cNvSpPr/>
            <p:nvPr/>
          </p:nvSpPr>
          <p:spPr>
            <a:xfrm>
              <a:off x="7082973" y="2467429"/>
              <a:ext cx="3145821" cy="294903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7FB07A1C-6C97-48D0-8DB2-7BBE6DA9DEE8}"/>
                </a:ext>
              </a:extLst>
            </p:cNvPr>
            <p:cNvCxnSpPr>
              <a:cxnSpLocks/>
              <a:stCxn id="50" idx="5"/>
              <a:endCxn id="49" idx="1"/>
            </p:cNvCxnSpPr>
            <p:nvPr/>
          </p:nvCxnSpPr>
          <p:spPr>
            <a:xfrm>
              <a:off x="7293581" y="2186746"/>
              <a:ext cx="797980" cy="95820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52157892-DC26-4602-95A6-4AB69F6CCFEE}"/>
                </a:ext>
              </a:extLst>
            </p:cNvPr>
            <p:cNvCxnSpPr>
              <a:cxnSpLocks/>
              <a:stCxn id="49" idx="5"/>
              <a:endCxn id="51" idx="1"/>
            </p:cNvCxnSpPr>
            <p:nvPr/>
          </p:nvCxnSpPr>
          <p:spPr>
            <a:xfrm>
              <a:off x="8266034" y="3339945"/>
              <a:ext cx="1114427" cy="32394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A5D8D8AA-76B1-4289-9AF6-992173DA5A6C}"/>
                </a:ext>
              </a:extLst>
            </p:cNvPr>
            <p:cNvCxnSpPr>
              <a:cxnSpLocks/>
              <a:stCxn id="51" idx="2"/>
              <a:endCxn id="52" idx="6"/>
            </p:cNvCxnSpPr>
            <p:nvPr/>
          </p:nvCxnSpPr>
          <p:spPr>
            <a:xfrm flipH="1">
              <a:off x="8200717" y="3761393"/>
              <a:ext cx="1143609" cy="565105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EAF2C12E-B54D-4C22-8274-CCFFF2C31D40}"/>
                </a:ext>
              </a:extLst>
            </p:cNvPr>
            <p:cNvCxnSpPr>
              <a:cxnSpLocks/>
              <a:stCxn id="52" idx="5"/>
              <a:endCxn id="53" idx="2"/>
            </p:cNvCxnSpPr>
            <p:nvPr/>
          </p:nvCxnSpPr>
          <p:spPr>
            <a:xfrm>
              <a:off x="8164582" y="4423997"/>
              <a:ext cx="969135" cy="233294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1BC703CA-2C93-43DC-903D-BCF621C798AC}"/>
                </a:ext>
              </a:extLst>
            </p:cNvPr>
            <p:cNvSpPr/>
            <p:nvPr/>
          </p:nvSpPr>
          <p:spPr>
            <a:xfrm>
              <a:off x="8055426" y="3104560"/>
              <a:ext cx="246743" cy="2757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213C3706-7C56-4CEA-998E-559A85C93CCC}"/>
                </a:ext>
              </a:extLst>
            </p:cNvPr>
            <p:cNvSpPr/>
            <p:nvPr/>
          </p:nvSpPr>
          <p:spPr>
            <a:xfrm>
              <a:off x="7082973" y="1951361"/>
              <a:ext cx="246743" cy="27577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ED710DE1-6E05-4341-92C0-437A50D051A9}"/>
                </a:ext>
              </a:extLst>
            </p:cNvPr>
            <p:cNvSpPr/>
            <p:nvPr/>
          </p:nvSpPr>
          <p:spPr>
            <a:xfrm>
              <a:off x="9344326" y="3623507"/>
              <a:ext cx="246743" cy="2757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F01245AC-6416-46D9-874C-ACB907E89F9F}"/>
                </a:ext>
              </a:extLst>
            </p:cNvPr>
            <p:cNvSpPr/>
            <p:nvPr/>
          </p:nvSpPr>
          <p:spPr>
            <a:xfrm>
              <a:off x="7953974" y="4188612"/>
              <a:ext cx="246743" cy="2757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4D6E9CE-E9D0-4937-94D5-7D68BDDEBF54}"/>
                </a:ext>
              </a:extLst>
            </p:cNvPr>
            <p:cNvSpPr/>
            <p:nvPr/>
          </p:nvSpPr>
          <p:spPr>
            <a:xfrm>
              <a:off x="9133717" y="4519405"/>
              <a:ext cx="246743" cy="2757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1E33740F-DFA6-4C68-A412-B3A559D2061F}"/>
                </a:ext>
              </a:extLst>
            </p:cNvPr>
            <p:cNvSpPr/>
            <p:nvPr/>
          </p:nvSpPr>
          <p:spPr>
            <a:xfrm>
              <a:off x="10958891" y="2609291"/>
              <a:ext cx="246743" cy="27577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567270C7-3138-423D-96E5-021C1C586181}"/>
                </a:ext>
              </a:extLst>
            </p:cNvPr>
            <p:cNvCxnSpPr>
              <a:cxnSpLocks/>
              <a:stCxn id="51" idx="7"/>
              <a:endCxn id="54" idx="3"/>
            </p:cNvCxnSpPr>
            <p:nvPr/>
          </p:nvCxnSpPr>
          <p:spPr>
            <a:xfrm flipV="1">
              <a:off x="9554934" y="2844676"/>
              <a:ext cx="1440092" cy="8192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乘号 57">
              <a:extLst>
                <a:ext uri="{FF2B5EF4-FFF2-40B4-BE49-F238E27FC236}">
                  <a16:creationId xmlns:a16="http://schemas.microsoft.com/office/drawing/2014/main" id="{FC3CBD81-F726-4022-8947-2A1828E34860}"/>
                </a:ext>
              </a:extLst>
            </p:cNvPr>
            <p:cNvSpPr/>
            <p:nvPr/>
          </p:nvSpPr>
          <p:spPr>
            <a:xfrm>
              <a:off x="9982050" y="2880722"/>
              <a:ext cx="744154" cy="65967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50AC050-2C26-4819-BFD1-79074E9F0E46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en-US" altLang="zh-CN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.1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9"/>
    </mc:Choice>
    <mc:Fallback xmlns="">
      <p:transition spd="slow" advTm="1089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整体系统的定义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572694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举例：细胞、人体、小公司、小国、地球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反例：人体器官、大公司、大国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45D8F0F-92B7-44C1-A144-8166BE5AA44D}"/>
              </a:ext>
            </a:extLst>
          </p:cNvPr>
          <p:cNvGrpSpPr/>
          <p:nvPr/>
        </p:nvGrpSpPr>
        <p:grpSpPr>
          <a:xfrm>
            <a:off x="7082973" y="1951361"/>
            <a:ext cx="4122661" cy="3465107"/>
            <a:chOff x="7082973" y="1951361"/>
            <a:chExt cx="4122661" cy="3465107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8B8A837B-91F2-4513-9481-9ED373FE48CE}"/>
                </a:ext>
              </a:extLst>
            </p:cNvPr>
            <p:cNvSpPr/>
            <p:nvPr/>
          </p:nvSpPr>
          <p:spPr>
            <a:xfrm>
              <a:off x="7082973" y="2467429"/>
              <a:ext cx="3145821" cy="294903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E15CC130-497C-485D-8902-E4850082EE7E}"/>
                </a:ext>
              </a:extLst>
            </p:cNvPr>
            <p:cNvCxnSpPr>
              <a:cxnSpLocks/>
              <a:stCxn id="57" idx="5"/>
              <a:endCxn id="54" idx="1"/>
            </p:cNvCxnSpPr>
            <p:nvPr/>
          </p:nvCxnSpPr>
          <p:spPr>
            <a:xfrm>
              <a:off x="7293581" y="2186746"/>
              <a:ext cx="797980" cy="95820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A72A6210-8E93-4FFE-B365-F9127ACBCD0F}"/>
                </a:ext>
              </a:extLst>
            </p:cNvPr>
            <p:cNvCxnSpPr>
              <a:cxnSpLocks/>
              <a:stCxn id="54" idx="5"/>
              <a:endCxn id="58" idx="1"/>
            </p:cNvCxnSpPr>
            <p:nvPr/>
          </p:nvCxnSpPr>
          <p:spPr>
            <a:xfrm>
              <a:off x="8266034" y="3339945"/>
              <a:ext cx="1114427" cy="323948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D8F3513B-ED88-4FEB-8599-FDD8B097C05C}"/>
                </a:ext>
              </a:extLst>
            </p:cNvPr>
            <p:cNvCxnSpPr>
              <a:cxnSpLocks/>
              <a:stCxn id="58" idx="2"/>
              <a:endCxn id="60" idx="6"/>
            </p:cNvCxnSpPr>
            <p:nvPr/>
          </p:nvCxnSpPr>
          <p:spPr>
            <a:xfrm flipH="1">
              <a:off x="8200717" y="3761393"/>
              <a:ext cx="1143609" cy="565105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41097F78-38E6-47D1-B642-99DB9BB231D9}"/>
                </a:ext>
              </a:extLst>
            </p:cNvPr>
            <p:cNvCxnSpPr>
              <a:cxnSpLocks/>
              <a:stCxn id="60" idx="5"/>
              <a:endCxn id="61" idx="2"/>
            </p:cNvCxnSpPr>
            <p:nvPr/>
          </p:nvCxnSpPr>
          <p:spPr>
            <a:xfrm>
              <a:off x="8164582" y="4423997"/>
              <a:ext cx="969135" cy="233294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70AE2D42-FDD5-4B11-A770-845F1F8FBBC6}"/>
                </a:ext>
              </a:extLst>
            </p:cNvPr>
            <p:cNvSpPr/>
            <p:nvPr/>
          </p:nvSpPr>
          <p:spPr>
            <a:xfrm>
              <a:off x="8055426" y="3104560"/>
              <a:ext cx="246743" cy="2757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4C31FFFC-6A3C-4609-903A-2A1B6DFABC07}"/>
                </a:ext>
              </a:extLst>
            </p:cNvPr>
            <p:cNvSpPr/>
            <p:nvPr/>
          </p:nvSpPr>
          <p:spPr>
            <a:xfrm>
              <a:off x="7082973" y="1951361"/>
              <a:ext cx="246743" cy="27577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8BC827F4-82A4-49A0-A880-DB7A7F45432E}"/>
                </a:ext>
              </a:extLst>
            </p:cNvPr>
            <p:cNvSpPr/>
            <p:nvPr/>
          </p:nvSpPr>
          <p:spPr>
            <a:xfrm>
              <a:off x="9344326" y="3623507"/>
              <a:ext cx="246743" cy="2757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2802A94A-9D70-433A-9F10-DB7267D041ED}"/>
                </a:ext>
              </a:extLst>
            </p:cNvPr>
            <p:cNvSpPr/>
            <p:nvPr/>
          </p:nvSpPr>
          <p:spPr>
            <a:xfrm>
              <a:off x="7953974" y="4188612"/>
              <a:ext cx="246743" cy="2757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A966181-C876-478D-8BAD-9DA4F0AF33D9}"/>
                </a:ext>
              </a:extLst>
            </p:cNvPr>
            <p:cNvSpPr/>
            <p:nvPr/>
          </p:nvSpPr>
          <p:spPr>
            <a:xfrm>
              <a:off x="9133717" y="4519405"/>
              <a:ext cx="246743" cy="2757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9C8289A1-0A8D-4B61-9D45-3AB290D258D5}"/>
                </a:ext>
              </a:extLst>
            </p:cNvPr>
            <p:cNvSpPr/>
            <p:nvPr/>
          </p:nvSpPr>
          <p:spPr>
            <a:xfrm>
              <a:off x="10958891" y="2609291"/>
              <a:ext cx="246743" cy="27577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4A5016F2-4354-43D8-ABBF-EB102873AE90}"/>
                </a:ext>
              </a:extLst>
            </p:cNvPr>
            <p:cNvCxnSpPr>
              <a:cxnSpLocks/>
              <a:stCxn id="58" idx="7"/>
              <a:endCxn id="62" idx="3"/>
            </p:cNvCxnSpPr>
            <p:nvPr/>
          </p:nvCxnSpPr>
          <p:spPr>
            <a:xfrm flipV="1">
              <a:off x="9554934" y="2844676"/>
              <a:ext cx="1440092" cy="8192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乘号 63">
              <a:extLst>
                <a:ext uri="{FF2B5EF4-FFF2-40B4-BE49-F238E27FC236}">
                  <a16:creationId xmlns:a16="http://schemas.microsoft.com/office/drawing/2014/main" id="{58307972-2218-4D55-809E-D37BF850C6DD}"/>
                </a:ext>
              </a:extLst>
            </p:cNvPr>
            <p:cNvSpPr/>
            <p:nvPr/>
          </p:nvSpPr>
          <p:spPr>
            <a:xfrm>
              <a:off x="9982050" y="2880722"/>
              <a:ext cx="744154" cy="65967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C8D40B4-6CBC-42B8-8577-3765217A3715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en-US" altLang="zh-CN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.2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96"/>
    </mc:Choice>
    <mc:Fallback xmlns="">
      <p:transition spd="slow" advTm="1161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9BCA59-9503-4633-ABEF-00B9A0C1AA66}"/>
              </a:ext>
            </a:extLst>
          </p:cNvPr>
          <p:cNvSpPr txBox="1"/>
          <p:nvPr/>
        </p:nvSpPr>
        <p:spPr>
          <a:xfrm>
            <a:off x="6357257" y="1766402"/>
            <a:ext cx="5085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整体系统的定义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FF0000"/>
                </a:solidFill>
              </a:rPr>
              <a:t>整体状态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宏观因果关系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列昂惕夫模型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chemeClr val="bg1"/>
                </a:solidFill>
              </a:rPr>
              <a:t>均衡态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6AFC7C-B9FF-40B4-943B-E260C9F2E66A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"/>
    </mc:Choice>
    <mc:Fallback xmlns="">
      <p:transition spd="slow" advTm="25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整体状态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18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“把握系统的整体状态”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EAD16E-D6C4-496D-A7C7-ADDCAEB3E897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F0FC668-BBED-4FD4-B092-7008F3A07983}"/>
              </a:ext>
            </a:extLst>
          </p:cNvPr>
          <p:cNvSpPr txBox="1"/>
          <p:nvPr/>
        </p:nvSpPr>
        <p:spPr>
          <a:xfrm>
            <a:off x="6274637" y="2203453"/>
            <a:ext cx="418011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整体观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整体主义</a:t>
            </a:r>
          </a:p>
        </p:txBody>
      </p:sp>
    </p:spTree>
    <p:extLst>
      <p:ext uri="{BB962C8B-B14F-4D97-AF65-F5344CB8AC3E}">
        <p14:creationId xmlns:p14="http://schemas.microsoft.com/office/powerpoint/2010/main" val="18861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9"/>
    </mc:Choice>
    <mc:Fallback xmlns="">
      <p:transition spd="slow" advTm="242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48904" y="1138085"/>
            <a:ext cx="106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传统医学理论的系统学诠释 </a:t>
            </a:r>
            <a:r>
              <a:rPr lang="en-US" altLang="zh-C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—— </a:t>
            </a:r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整体状态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1" y="504021"/>
            <a:ext cx="56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Arial Black" panose="020B0A04020102020204" pitchFamily="34" charset="0"/>
              </a:rPr>
              <a:t>19-20 September 2020, Qingdao, China</a:t>
            </a:r>
            <a:endParaRPr lang="zh-CN" altLang="en-US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49595" y="6134646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dirty="0">
                <a:ln w="0"/>
                <a:solidFill>
                  <a:srgbClr val="FFFFFF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CSSC 2020</a:t>
            </a:r>
            <a:endParaRPr lang="zh-CN" altLang="en-US" sz="3200" dirty="0">
              <a:ln w="0"/>
              <a:solidFill>
                <a:srgbClr val="FFFFFF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8904" y="311470"/>
            <a:ext cx="40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届中国系统科学大会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4</a:t>
            </a:r>
            <a:r>
              <a:rPr lang="en-US" altLang="zh-CN" sz="12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 China Systems Science Conference</a:t>
            </a:r>
            <a:endParaRPr lang="zh-CN" alt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F6BB27-0B77-4735-96A5-6ACFAD5DD38A}"/>
              </a:ext>
            </a:extLst>
          </p:cNvPr>
          <p:cNvSpPr txBox="1"/>
          <p:nvPr/>
        </p:nvSpPr>
        <p:spPr>
          <a:xfrm>
            <a:off x="928914" y="2203453"/>
            <a:ext cx="41801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chemeClr val="bg1"/>
                </a:solidFill>
              </a:rPr>
              <a:t>“把握系统的整体状态”</a:t>
            </a:r>
            <a:r>
              <a:rPr lang="en-US" altLang="zh-CN" sz="2800" b="1" dirty="0">
                <a:solidFill>
                  <a:schemeClr val="bg1"/>
                </a:solidFill>
              </a:rPr>
              <a:t>???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2800" b="1" dirty="0">
                <a:solidFill>
                  <a:srgbClr val="FF0000"/>
                </a:solidFill>
              </a:rPr>
              <a:t>悖论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：</a:t>
            </a:r>
            <a:r>
              <a:rPr lang="zh-CN" altLang="en-US" sz="2800" b="1" dirty="0">
                <a:solidFill>
                  <a:schemeClr val="bg1"/>
                </a:solidFill>
              </a:rPr>
              <a:t>整体是不能直接观察和控制的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D8B784-005E-4C19-B89B-A89F191D524F}"/>
              </a:ext>
            </a:extLst>
          </p:cNvPr>
          <p:cNvSpPr txBox="1"/>
          <p:nvPr/>
        </p:nvSpPr>
        <p:spPr>
          <a:xfrm>
            <a:off x="6509379" y="2218842"/>
            <a:ext cx="475370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ts val="1200"/>
              </a:spcBef>
              <a:spcAft>
                <a:spcPts val="60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中医：</a:t>
            </a:r>
            <a:endParaRPr lang="en-US" altLang="zh-CN" dirty="0"/>
          </a:p>
          <a:p>
            <a:r>
              <a:rPr lang="zh-CN" altLang="en-US" dirty="0"/>
              <a:t>诊断：脉象</a:t>
            </a:r>
            <a:endParaRPr lang="en-US" altLang="zh-CN" dirty="0"/>
          </a:p>
          <a:p>
            <a:r>
              <a:rPr lang="zh-CN" altLang="en-US" dirty="0"/>
              <a:t>确诊：肾阴不足</a:t>
            </a:r>
            <a:endParaRPr lang="en-US" altLang="zh-CN" dirty="0"/>
          </a:p>
          <a:p>
            <a:r>
              <a:rPr lang="zh-CN" altLang="en-US" dirty="0"/>
              <a:t>治疗：清肝、补血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DC3E046-596C-4B9B-8F8B-A5C18D7CB2F6}"/>
              </a:ext>
            </a:extLst>
          </p:cNvPr>
          <p:cNvSpPr txBox="1"/>
          <p:nvPr/>
        </p:nvSpPr>
        <p:spPr>
          <a:xfrm>
            <a:off x="11652737" y="21178"/>
            <a:ext cx="52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en-US" altLang="zh-CN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.1</a:t>
            </a:r>
            <a:endParaRPr lang="zh-CN" alt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318"/>
    </mc:Choice>
    <mc:Fallback xmlns="">
      <p:transition spd="slow" advTm="245318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</TotalTime>
  <Words>1398</Words>
  <Application>Microsoft Office PowerPoint</Application>
  <PresentationFormat>宽屏</PresentationFormat>
  <Paragraphs>291</Paragraphs>
  <Slides>26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Arial</vt:lpstr>
      <vt:lpstr>Arial Black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qiji</dc:creator>
  <cp:lastModifiedBy>Genggeng Ye</cp:lastModifiedBy>
  <cp:revision>122</cp:revision>
  <dcterms:created xsi:type="dcterms:W3CDTF">2020-06-22T02:01:30Z</dcterms:created>
  <dcterms:modified xsi:type="dcterms:W3CDTF">2020-09-14T07:58:38Z</dcterms:modified>
</cp:coreProperties>
</file>